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652000" y="3260000"/>
            <a:ext cx="900000" cy="60000"/>
          </a:xfrm>
          <a:prstGeom prst="rect">
            <a:avLst/>
          </a:prstGeom>
          <a:solidFill>
            <a:srgbClr val="C06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00" y="1900000"/>
            <a:ext cx="10912000" cy="13000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4000" b="1" lang="fa-IR">
                <a:solidFill>
                  <a:srgbClr val="FFFFFF"/>
                </a:solidFill>
                <a:cs typeface="Sahel"/>
              </a:rPr>
              <a:t>عنوان پایان‌نامه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00" y="3400000"/>
            <a:ext cx="10912000" cy="24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2000" b="0" lang="fa-IR">
                <a:solidFill>
                  <a:srgbClr val="E6F2F1"/>
                </a:solidFill>
                <a:cs typeface="Sahel"/>
              </a:rPr>
              <a:t>نام دانشجو</a:t>
            </a:r>
          </a:p>
          <a:p>
            <a:pPr algn="r" rtl="1">
              <a:spcAft>
                <a:spcPts val="1000"/>
              </a:spcAft>
            </a:pPr>
            <a:r>
              <a:rPr sz="2000" b="0" lang="fa-IR">
                <a:solidFill>
                  <a:srgbClr val="E6F2F1"/>
                </a:solidFill>
                <a:cs typeface="Sahel"/>
              </a:rPr>
              <a:t>استاد راهنما: …    استاد مشاور: …</a:t>
            </a:r>
          </a:p>
          <a:p>
            <a:pPr algn="r" rtl="1">
              <a:spcAft>
                <a:spcPts val="1000"/>
              </a:spcAft>
            </a:pPr>
            <a:r>
              <a:rPr sz="2000" b="0" lang="fa-IR">
                <a:solidFill>
                  <a:srgbClr val="E6F2F1"/>
                </a:solidFill>
                <a:cs typeface="Sahel"/>
              </a:rPr>
              <a:t>دانشکده‌ی پزشکی، دانشگاه علوم پزشکی …</a:t>
            </a:r>
          </a:p>
          <a:p>
            <a:pPr algn="r" rtl="1">
              <a:spcAft>
                <a:spcPts val="1000"/>
              </a:spcAft>
            </a:pPr>
            <a:r>
              <a:rPr sz="2000" b="0" lang="fa-IR">
                <a:solidFill>
                  <a:srgbClr val="E6F2F1"/>
                </a:solidFill>
                <a:cs typeface="Sahel"/>
              </a:rPr>
              <a:t>تاریخ دفاع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6298000"/>
            <a:ext cx="10912000" cy="36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rtl="1">
              <a:spcAft>
                <a:spcPts val="1000"/>
              </a:spcAft>
            </a:pPr>
            <a:r>
              <a:rPr sz="1100" b="0" lang="fa-IR">
                <a:solidFill>
                  <a:srgbClr val="E6F2F1"/>
                </a:solidFill>
                <a:cs typeface="Sahel"/>
              </a:rPr>
              <a:t>دفاع پایان‌نامه  · 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72000" y="0"/>
            <a:ext cx="120000" cy="6858000"/>
          </a:xfrm>
          <a:prstGeom prst="rect">
            <a:avLst/>
          </a:prstGeom>
          <a:solidFill>
            <a:srgbClr val="0E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2072000" y="0"/>
            <a:ext cx="120000" cy="900000"/>
          </a:xfrm>
          <a:prstGeom prst="rect">
            <a:avLst/>
          </a:prstGeom>
          <a:solidFill>
            <a:srgbClr val="C06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00" y="420000"/>
            <a:ext cx="10912000" cy="9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3000" b="1" lang="fa-IR">
                <a:solidFill>
                  <a:srgbClr val="0E6B6B"/>
                </a:solidFill>
                <a:cs typeface="Sahel"/>
              </a:rPr>
              <a:t>مقدمه و بیان مسئله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00" y="1500000"/>
            <a:ext cx="10912000" cy="4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اهمیت موضوع با یک عدد: شیوع، بار بیماری یا هزینه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آنچه می‌دانیم و شکاف دانش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چرا این مطالعه لازم بود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6298000"/>
            <a:ext cx="10912000" cy="36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rtl="1">
              <a:spcAft>
                <a:spcPts val="1000"/>
              </a:spcAft>
            </a:pPr>
            <a:r>
              <a:rPr sz="1100" b="0" lang="fa-IR">
                <a:solidFill>
                  <a:srgbClr val="7A8582"/>
                </a:solidFill>
                <a:cs typeface="Sahel"/>
              </a:rPr>
              <a:t>دفاع پایان‌نامه  ·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72000" y="0"/>
            <a:ext cx="120000" cy="6858000"/>
          </a:xfrm>
          <a:prstGeom prst="rect">
            <a:avLst/>
          </a:prstGeom>
          <a:solidFill>
            <a:srgbClr val="0E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2072000" y="0"/>
            <a:ext cx="120000" cy="900000"/>
          </a:xfrm>
          <a:prstGeom prst="rect">
            <a:avLst/>
          </a:prstGeom>
          <a:solidFill>
            <a:srgbClr val="C06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00" y="420000"/>
            <a:ext cx="10912000" cy="9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3000" b="1" lang="fa-IR">
                <a:solidFill>
                  <a:srgbClr val="0E6B6B"/>
                </a:solidFill>
                <a:cs typeface="Sahel"/>
              </a:rPr>
              <a:t>اهداف و فرضیه‌ها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00" y="1500000"/>
            <a:ext cx="10912000" cy="4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هدف اصلی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اهداف اختصاصی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فرضیه‌ها یا سؤال‌های پژوهش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6298000"/>
            <a:ext cx="10912000" cy="36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rtl="1">
              <a:spcAft>
                <a:spcPts val="1000"/>
              </a:spcAft>
            </a:pPr>
            <a:r>
              <a:rPr sz="1100" b="0" lang="fa-IR">
                <a:solidFill>
                  <a:srgbClr val="7A8582"/>
                </a:solidFill>
                <a:cs typeface="Sahel"/>
              </a:rPr>
              <a:t>دفاع پایان‌نامه  ·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72000" y="0"/>
            <a:ext cx="120000" cy="6858000"/>
          </a:xfrm>
          <a:prstGeom prst="rect">
            <a:avLst/>
          </a:prstGeom>
          <a:solidFill>
            <a:srgbClr val="0E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2072000" y="0"/>
            <a:ext cx="120000" cy="900000"/>
          </a:xfrm>
          <a:prstGeom prst="rect">
            <a:avLst/>
          </a:prstGeom>
          <a:solidFill>
            <a:srgbClr val="C06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00" y="420000"/>
            <a:ext cx="10912000" cy="9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3000" b="1" lang="fa-IR">
                <a:solidFill>
                  <a:srgbClr val="0E6B6B"/>
                </a:solidFill>
                <a:cs typeface="Sahel"/>
              </a:rPr>
              <a:t>روش اجرا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00" y="1500000"/>
            <a:ext cx="10912000" cy="4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نوع مطالعه و محل اجرا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جمعیت، معیارهای ورود و خروج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روش نمونه‌گیری و حجم نمونه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متغیرها و ابزار اندازه‌گیری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شماره‌ی کد اخلاق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6298000"/>
            <a:ext cx="10912000" cy="36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rtl="1">
              <a:spcAft>
                <a:spcPts val="1000"/>
              </a:spcAft>
            </a:pPr>
            <a:r>
              <a:rPr sz="1100" b="0" lang="fa-IR">
                <a:solidFill>
                  <a:srgbClr val="7A8582"/>
                </a:solidFill>
                <a:cs typeface="Sahel"/>
              </a:rPr>
              <a:t>دفاع پایان‌نامه  ·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72000" y="0"/>
            <a:ext cx="120000" cy="6858000"/>
          </a:xfrm>
          <a:prstGeom prst="rect">
            <a:avLst/>
          </a:prstGeom>
          <a:solidFill>
            <a:srgbClr val="0E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2072000" y="0"/>
            <a:ext cx="120000" cy="900000"/>
          </a:xfrm>
          <a:prstGeom prst="rect">
            <a:avLst/>
          </a:prstGeom>
          <a:solidFill>
            <a:srgbClr val="C06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00" y="420000"/>
            <a:ext cx="10912000" cy="9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3000" b="1" lang="fa-IR">
                <a:solidFill>
                  <a:srgbClr val="0E6B6B"/>
                </a:solidFill>
                <a:cs typeface="Sahel"/>
              </a:rPr>
              <a:t>تحلیل آماری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00" y="1500000"/>
            <a:ext cx="10912000" cy="4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نرم‌افزار و نسخه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آزمون‌های اصلی برای هر هدف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سطح معنی‌داری و روش برخورد با داده‌ی گم‌شده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6298000"/>
            <a:ext cx="10912000" cy="36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rtl="1">
              <a:spcAft>
                <a:spcPts val="1000"/>
              </a:spcAft>
            </a:pPr>
            <a:r>
              <a:rPr sz="1100" b="0" lang="fa-IR">
                <a:solidFill>
                  <a:srgbClr val="7A8582"/>
                </a:solidFill>
                <a:cs typeface="Sahel"/>
              </a:rPr>
              <a:t>دفاع پایان‌نامه  ·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72000" y="0"/>
            <a:ext cx="120000" cy="6858000"/>
          </a:xfrm>
          <a:prstGeom prst="rect">
            <a:avLst/>
          </a:prstGeom>
          <a:solidFill>
            <a:srgbClr val="0E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2072000" y="0"/>
            <a:ext cx="120000" cy="900000"/>
          </a:xfrm>
          <a:prstGeom prst="rect">
            <a:avLst/>
          </a:prstGeom>
          <a:solidFill>
            <a:srgbClr val="C06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00" y="420000"/>
            <a:ext cx="10912000" cy="9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3000" b="1" lang="fa-IR">
                <a:solidFill>
                  <a:srgbClr val="0E6B6B"/>
                </a:solidFill>
                <a:cs typeface="Sahel"/>
              </a:rPr>
              <a:t>یافته‌ها: مشخصات شرکت‌کنندگان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00" y="1500000"/>
          <a:ext cx="10912000" cy="36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8000"/>
                <a:gridCol w="2728000"/>
                <a:gridCol w="2728000"/>
                <a:gridCol w="2728000"/>
              </a:tblGrid>
              <a:tr h="720000">
                <a:tc>
                  <a:txBody>
                    <a:bodyPr/>
                    <a:lstStyle/>
                    <a:p>
                      <a:pPr algn="r" rtl="1"/>
                      <a:r>
                        <a:rPr sz="1600" b="1" lang="fa-IR">
                          <a:solidFill>
                            <a:srgbClr val="FFFFFF"/>
                          </a:solidFill>
                          <a:cs typeface="Sahel"/>
                        </a:rPr>
                        <a:t>متغیر</a:t>
                      </a:r>
                    </a:p>
                  </a:txBody>
                  <a:tcPr>
                    <a:solidFill>
                      <a:srgbClr val="0E6B6B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1" lang="fa-IR">
                          <a:solidFill>
                            <a:srgbClr val="FFFFFF"/>
                          </a:solidFill>
                          <a:cs typeface="Sahel"/>
                        </a:rPr>
                        <a:t>گروه ۱</a:t>
                      </a:r>
                    </a:p>
                  </a:txBody>
                  <a:tcPr>
                    <a:solidFill>
                      <a:srgbClr val="0E6B6B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1" lang="fa-IR">
                          <a:solidFill>
                            <a:srgbClr val="FFFFFF"/>
                          </a:solidFill>
                          <a:cs typeface="Sahel"/>
                        </a:rPr>
                        <a:t>گروه ۲</a:t>
                      </a:r>
                    </a:p>
                  </a:txBody>
                  <a:tcPr>
                    <a:solidFill>
                      <a:srgbClr val="0E6B6B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1" lang="fa-IR">
                          <a:solidFill>
                            <a:srgbClr val="FFFFFF"/>
                          </a:solidFill>
                          <a:cs typeface="Sahel"/>
                        </a:rPr>
                        <a:t>مقدار P</a:t>
                      </a:r>
                    </a:p>
                  </a:txBody>
                  <a:tcPr>
                    <a:solidFill>
                      <a:srgbClr val="0E6B6B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متغیر 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متغیر 2</a:t>
                      </a:r>
                    </a:p>
                  </a:txBody>
                  <a:tcPr>
                    <a:solidFill>
                      <a:srgbClr val="E6F2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E6F2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E6F2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E6F2F1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متغیر 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متغیر 4</a:t>
                      </a:r>
                    </a:p>
                  </a:txBody>
                  <a:tcPr>
                    <a:solidFill>
                      <a:srgbClr val="E6F2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E6F2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E6F2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E6F2F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00" y="6298000"/>
            <a:ext cx="10912000" cy="36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rtl="1">
              <a:spcAft>
                <a:spcPts val="1000"/>
              </a:spcAft>
            </a:pPr>
            <a:r>
              <a:rPr sz="1100" b="0" lang="fa-IR">
                <a:solidFill>
                  <a:srgbClr val="7A8582"/>
                </a:solidFill>
                <a:cs typeface="Sahel"/>
              </a:rPr>
              <a:t>دفاع پایان‌نامه  ·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72000" y="0"/>
            <a:ext cx="120000" cy="6858000"/>
          </a:xfrm>
          <a:prstGeom prst="rect">
            <a:avLst/>
          </a:prstGeom>
          <a:solidFill>
            <a:srgbClr val="0E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2072000" y="0"/>
            <a:ext cx="120000" cy="900000"/>
          </a:xfrm>
          <a:prstGeom prst="rect">
            <a:avLst/>
          </a:prstGeom>
          <a:solidFill>
            <a:srgbClr val="C06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00" y="420000"/>
            <a:ext cx="10912000" cy="9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3000" b="1" lang="fa-IR">
                <a:solidFill>
                  <a:srgbClr val="0E6B6B"/>
                </a:solidFill>
                <a:cs typeface="Sahel"/>
              </a:rPr>
              <a:t>یافته‌ها: پیامد اصلی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00" y="1500000"/>
            <a:ext cx="10912000" cy="4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برآورد اثر با فاصله‌ی اطمینان ۹۵٪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یک نمودار به جای چند جدول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پیامدهای فرعی به اختصار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6298000"/>
            <a:ext cx="10912000" cy="36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rtl="1">
              <a:spcAft>
                <a:spcPts val="1000"/>
              </a:spcAft>
            </a:pPr>
            <a:r>
              <a:rPr sz="1100" b="0" lang="fa-IR">
                <a:solidFill>
                  <a:srgbClr val="7A8582"/>
                </a:solidFill>
                <a:cs typeface="Sahel"/>
              </a:rPr>
              <a:t>دفاع پایان‌نامه  ·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72000" y="0"/>
            <a:ext cx="120000" cy="6858000"/>
          </a:xfrm>
          <a:prstGeom prst="rect">
            <a:avLst/>
          </a:prstGeom>
          <a:solidFill>
            <a:srgbClr val="0E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2072000" y="0"/>
            <a:ext cx="120000" cy="900000"/>
          </a:xfrm>
          <a:prstGeom prst="rect">
            <a:avLst/>
          </a:prstGeom>
          <a:solidFill>
            <a:srgbClr val="C06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00" y="420000"/>
            <a:ext cx="10912000" cy="9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3000" b="1" lang="fa-IR">
                <a:solidFill>
                  <a:srgbClr val="0E6B6B"/>
                </a:solidFill>
                <a:cs typeface="Sahel"/>
              </a:rPr>
              <a:t>بحث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00" y="1500000"/>
            <a:ext cx="10912000" cy="4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یافته‌ی اصلی در یک جمله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مقایسه با مطالعات قبلی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نقاط قوت و محدودیت‌ها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6298000"/>
            <a:ext cx="10912000" cy="36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rtl="1">
              <a:spcAft>
                <a:spcPts val="1000"/>
              </a:spcAft>
            </a:pPr>
            <a:r>
              <a:rPr sz="1100" b="0" lang="fa-IR">
                <a:solidFill>
                  <a:srgbClr val="7A8582"/>
                </a:solidFill>
                <a:cs typeface="Sahel"/>
              </a:rPr>
              <a:t>دفاع پایان‌نامه  ·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72000" y="0"/>
            <a:ext cx="120000" cy="6858000"/>
          </a:xfrm>
          <a:prstGeom prst="rect">
            <a:avLst/>
          </a:prstGeom>
          <a:solidFill>
            <a:srgbClr val="0E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2072000" y="0"/>
            <a:ext cx="120000" cy="900000"/>
          </a:xfrm>
          <a:prstGeom prst="rect">
            <a:avLst/>
          </a:prstGeom>
          <a:solidFill>
            <a:srgbClr val="C06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00" y="420000"/>
            <a:ext cx="10912000" cy="9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3000" b="1" lang="fa-IR">
                <a:solidFill>
                  <a:srgbClr val="0E6B6B"/>
                </a:solidFill>
                <a:cs typeface="Sahel"/>
              </a:rPr>
              <a:t>نتیجه‌گیری و پیشنهادها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00" y="1500000"/>
            <a:ext cx="10912000" cy="4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پاسخ به سؤال پژوهش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پیشنهاد برای بالین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پیشنهاد برای پژوهش‌های بعدی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6298000"/>
            <a:ext cx="10912000" cy="36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rtl="1">
              <a:spcAft>
                <a:spcPts val="1000"/>
              </a:spcAft>
            </a:pPr>
            <a:r>
              <a:rPr sz="1100" b="0" lang="fa-IR">
                <a:solidFill>
                  <a:srgbClr val="7A8582"/>
                </a:solidFill>
                <a:cs typeface="Sahel"/>
              </a:rPr>
              <a:t>دفاع پایان‌نامه  ·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652000" y="3260000"/>
            <a:ext cx="900000" cy="60000"/>
          </a:xfrm>
          <a:prstGeom prst="rect">
            <a:avLst/>
          </a:prstGeom>
          <a:solidFill>
            <a:srgbClr val="C06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00" y="1900000"/>
            <a:ext cx="10912000" cy="13000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4000" b="1" lang="fa-IR">
                <a:solidFill>
                  <a:srgbClr val="FFFFFF"/>
                </a:solidFill>
                <a:cs typeface="Sahel"/>
              </a:rPr>
              <a:t>سپاس از توجه شما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00" y="3400000"/>
            <a:ext cx="10912000" cy="24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2000" b="0" lang="fa-IR">
                <a:solidFill>
                  <a:srgbClr val="E6F2F1"/>
                </a:solidFill>
                <a:cs typeface="Sahel"/>
              </a:rPr>
              <a:t>پرسش و پاسخ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6298000"/>
            <a:ext cx="10912000" cy="36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rtl="1">
              <a:spcAft>
                <a:spcPts val="1000"/>
              </a:spcAft>
            </a:pPr>
            <a:r>
              <a:rPr sz="1100" b="0" lang="fa-IR">
                <a:solidFill>
                  <a:srgbClr val="E6F2F1"/>
                </a:solidFill>
                <a:cs typeface="Sahel"/>
              </a:rPr>
              <a:t>دفاع پایان‌نامه  · 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