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652000" y="3260000"/>
            <a:ext cx="900000" cy="6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1900000"/>
            <a:ext cx="10912000" cy="13000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4000" b="1" lang="fa-IR">
                <a:solidFill>
                  <a:srgbClr val="FFFFFF"/>
                </a:solidFill>
                <a:cs typeface="Sahel"/>
              </a:rPr>
              <a:t>عنوان مقاله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3400000"/>
            <a:ext cx="10912000" cy="2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000" b="0" lang="fa-IR">
                <a:solidFill>
                  <a:srgbClr val="E6F2F1"/>
                </a:solidFill>
                <a:cs typeface="Sahel"/>
              </a:rPr>
              <a:t>نویسندگان، نام مجله، سال، DOI</a:t>
            </a:r>
          </a:p>
          <a:p>
            <a:pPr algn="r" rtl="1">
              <a:spcAft>
                <a:spcPts val="1000"/>
              </a:spcAft>
            </a:pPr>
            <a:r>
              <a:rPr sz="2000" b="0" lang="fa-IR">
                <a:solidFill>
                  <a:srgbClr val="E6F2F1"/>
                </a:solidFill>
                <a:cs typeface="Sahel"/>
              </a:rPr>
              <a:t>ارائه‌دهنده: …</a:t>
            </a:r>
          </a:p>
          <a:p>
            <a:pPr algn="r" rtl="1">
              <a:spcAft>
                <a:spcPts val="1000"/>
              </a:spcAft>
            </a:pPr>
            <a:r>
              <a:rPr sz="2000" b="0" lang="fa-IR">
                <a:solidFill>
                  <a:srgbClr val="E6F2F1"/>
                </a:solidFill>
                <a:cs typeface="Sahel"/>
              </a:rPr>
              <a:t>ژورنال کلاب گروه …، تاریخ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E6F2F1"/>
                </a:solidFill>
                <a:cs typeface="Sahel"/>
              </a:rPr>
              <a:t>ژورنال کلاب  ·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چرا این مقاله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مسئله‌ی بالینی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آنچه پیش از این مطالعه می‌دانستیم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ژورنال کلاب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سؤال پژوهش (PICO)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P: جمعیت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I: مداخله یا مواجهه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C: مقایسه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O: پیامد اصلی و زمان سنجش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ژورنال کلاب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روش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طراحی و محل اجرا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تصادفی‌سازی، کورسازی یا روش انتخاب گروه‌ها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حجم نمونه و پیامد اصلی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تحلیل آماری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ژورنال کلاب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یافته‌های اصلی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00" y="1500000"/>
          <a:ext cx="10912000" cy="36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8000"/>
                <a:gridCol w="2728000"/>
                <a:gridCol w="2728000"/>
                <a:gridCol w="2728000"/>
              </a:tblGrid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1" lang="fa-IR">
                          <a:solidFill>
                            <a:srgbClr val="FFFFFF"/>
                          </a:solidFill>
                          <a:cs typeface="Sahel"/>
                        </a:rPr>
                        <a:t>پیامد</a:t>
                      </a:r>
                    </a:p>
                  </a:txBody>
                  <a:tcPr>
                    <a:solidFill>
                      <a:srgbClr val="0E6B6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1" lang="fa-IR">
                          <a:solidFill>
                            <a:srgbClr val="FFFFFF"/>
                          </a:solidFill>
                          <a:cs typeface="Sahel"/>
                        </a:rPr>
                        <a:t>گروه مداخله</a:t>
                      </a:r>
                    </a:p>
                  </a:txBody>
                  <a:tcPr>
                    <a:solidFill>
                      <a:srgbClr val="0E6B6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1" lang="fa-IR">
                          <a:solidFill>
                            <a:srgbClr val="FFFFFF"/>
                          </a:solidFill>
                          <a:cs typeface="Sahel"/>
                        </a:rPr>
                        <a:t>گروه مقایسه</a:t>
                      </a:r>
                    </a:p>
                  </a:txBody>
                  <a:tcPr>
                    <a:solidFill>
                      <a:srgbClr val="0E6B6B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1" lang="fa-IR">
                          <a:solidFill>
                            <a:srgbClr val="FFFFFF"/>
                          </a:solidFill>
                          <a:cs typeface="Sahel"/>
                        </a:rPr>
                        <a:t>اثر (۹۵٪ CI)</a:t>
                      </a:r>
                    </a:p>
                  </a:txBody>
                  <a:tcPr>
                    <a:solidFill>
                      <a:srgbClr val="0E6B6B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متغیر 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متغیر 2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متغیر 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متغیر 4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sz="1600" b="0" lang="fa-IR">
                          <a:solidFill>
                            <a:srgbClr val="142322"/>
                          </a:solidFill>
                          <a:cs typeface="Sahel"/>
                        </a:rPr>
                        <a:t>…</a:t>
                      </a:r>
                    </a:p>
                  </a:txBody>
                  <a:tcPr>
                    <a:solidFill>
                      <a:srgbClr val="E6F2F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ژورنال کلاب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نقد: اعتبار درونی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سوگیری انتخاب و ریزش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مخدوش‌کننده‌ها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تحلیل بر اساس قصد درمان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ژورنال کلاب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نقد: تعمیم‌پذیری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شباهت بیماران مطالعه با بیماران ما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اهمیت بالینی در برابر معنی‌داری آماری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ژورنال کلاب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2072000" y="0"/>
            <a:ext cx="120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2072000" y="0"/>
            <a:ext cx="120000" cy="90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420000"/>
            <a:ext cx="10912000" cy="9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3000" b="1" lang="fa-IR">
                <a:solidFill>
                  <a:srgbClr val="0E6B6B"/>
                </a:solidFill>
                <a:cs typeface="Sahel"/>
              </a:rPr>
              <a:t>پیام برای بالین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1500000"/>
            <a:ext cx="10912000" cy="4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آیا کار ما را تغییر می‌دهد؟</a:t>
            </a:r>
          </a:p>
          <a:p>
            <a:pPr algn="r" rtl="1">
              <a:spcAft>
                <a:spcPts val="1000"/>
              </a:spcAft>
            </a:pPr>
            <a:r>
              <a:rPr sz="2200" b="0" lang="fa-IR">
                <a:solidFill>
                  <a:srgbClr val="354544"/>
                </a:solidFill>
                <a:cs typeface="Sahel"/>
              </a:rPr>
              <a:t>•  سطح شواهد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7A8582"/>
                </a:solidFill>
                <a:cs typeface="Sahel"/>
              </a:rPr>
              <a:t>ژورنال کلاب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652000" y="3260000"/>
            <a:ext cx="900000" cy="60000"/>
          </a:xfrm>
          <a:prstGeom prst="rect">
            <a:avLst/>
          </a:prstGeom>
          <a:solidFill>
            <a:srgbClr val="C06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00" y="1900000"/>
            <a:ext cx="10912000" cy="13000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4000" b="1" lang="fa-IR">
                <a:solidFill>
                  <a:srgbClr val="FFFFFF"/>
                </a:solidFill>
                <a:cs typeface="Sahel"/>
              </a:rPr>
              <a:t>پرسش و بحث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00" y="3400000"/>
            <a:ext cx="10912000" cy="24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 rtl="1">
              <a:spcAft>
                <a:spcPts val="1000"/>
              </a:spcAft>
            </a:pPr>
            <a:r>
              <a:rPr sz="2000" b="0" lang="fa-IR">
                <a:solidFill>
                  <a:srgbClr val="E6F2F1"/>
                </a:solidFill>
                <a:cs typeface="Sahel"/>
              </a:rPr>
              <a:t>چه سؤالی برای مطالعه‌ی بعدی باقی می‌ماند؟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6298000"/>
            <a:ext cx="10912000" cy="36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rtl="1">
              <a:spcAft>
                <a:spcPts val="1000"/>
              </a:spcAft>
            </a:pPr>
            <a:r>
              <a:rPr sz="1100" b="0" lang="fa-IR">
                <a:solidFill>
                  <a:srgbClr val="E6F2F1"/>
                </a:solidFill>
                <a:cs typeface="Sahel"/>
              </a:rPr>
              <a:t>ژورنال کلاب  · 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